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Playfair Display" panose="020B0604020202020204" charset="-52"/>
      <p:regular r:id="rId15"/>
      <p:bold r:id="rId16"/>
      <p:italic r:id="rId17"/>
      <p:boldItalic r:id="rId18"/>
    </p:embeddedFont>
    <p:embeddedFont>
      <p:font typeface="Montserrat" panose="020B0604020202020204" charset="-52"/>
      <p:regular r:id="rId19"/>
      <p:bold r:id="rId20"/>
      <p:italic r:id="rId21"/>
      <p:boldItalic r:id="rId22"/>
    </p:embeddedFont>
    <p:embeddedFont>
      <p:font typeface="Oswald" panose="020B0604020202020204" charset="-52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0" d="100"/>
          <a:sy n="160" d="100"/>
        </p:scale>
        <p:origin x="20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8031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645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8b913c0fc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18b913c0fc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543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18b913c0fc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18b913c0fc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41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8c62ee71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18c62ee71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12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8b913c0f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18b913c0f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012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8b913c0f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8b913c0f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74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18b913c0f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18b913c0f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8b913c0f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8b913c0f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12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8b913c0f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8b913c0f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07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8b913c0f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18b913c0f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979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8c62ee71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18c62ee71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497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8b913c0fc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8b913c0fc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11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authors/8104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labirint.ru/authors/127755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588675" y="71875"/>
            <a:ext cx="8455500" cy="6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920"/>
              <a:t>Государственное бюджетное образовательное учреждение </a:t>
            </a:r>
            <a:endParaRPr sz="19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920"/>
              <a:t>Гимназия №433 Курортного района Санкт-Петербурга</a:t>
            </a:r>
            <a:endParaRPr sz="192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991650" y="1635600"/>
            <a:ext cx="7160700" cy="1872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262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4041">
                <a:solidFill>
                  <a:schemeClr val="dk2"/>
                </a:solidFill>
              </a:rPr>
              <a:t>Функциональная грамотность младших школьников </a:t>
            </a:r>
            <a:endParaRPr sz="404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7675"/>
            <a:ext cx="4502076" cy="337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6401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207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9403" y="0"/>
            <a:ext cx="369709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Результат:</a:t>
            </a:r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422625" y="1104575"/>
            <a:ext cx="79914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1. Разработаны внеурочные программы по функциональной грамотности младших школьников.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2. Познакомили педагогов своего образовательного учреждения с теоретической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базой по функциональной грамотности, ознакомили учителей с их конкретными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задачами деятельности.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ru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Обеспечили освоение педагогами  технологиями, учебными пособиями  направленных на формирование функциональной грамотности</a:t>
            </a:r>
            <a:endParaRPr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школьников.</a:t>
            </a:r>
            <a:endParaRPr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400"/>
              <a:t>Цель  методической работы:</a:t>
            </a:r>
            <a:endParaRPr sz="340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115025" y="1234050"/>
            <a:ext cx="8913900" cy="3021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800"/>
              <a:t>Цель – создание условий для развития профессиональных компетенций педагогов по вопросам формированию функциональной грамотности  младших школьников. 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86100" y="109900"/>
            <a:ext cx="8699100" cy="8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20"/>
              <a:t>Основная задача методической работы</a:t>
            </a:r>
            <a:endParaRPr sz="3120"/>
          </a:p>
        </p:txBody>
      </p:sp>
      <p:sp>
        <p:nvSpPr>
          <p:cNvPr id="71" name="Google Shape;71;p15"/>
          <p:cNvSpPr txBox="1"/>
          <p:nvPr/>
        </p:nvSpPr>
        <p:spPr>
          <a:xfrm>
            <a:off x="186100" y="1232700"/>
            <a:ext cx="8699100" cy="22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700">
                <a:latin typeface="Playfair Display"/>
                <a:ea typeface="Playfair Display"/>
                <a:cs typeface="Playfair Display"/>
                <a:sym typeface="Playfair Display"/>
              </a:rPr>
              <a:t>Обеспечить освоение педагогами способов, образовательных технологий,</a:t>
            </a:r>
            <a:endParaRPr sz="2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700">
                <a:latin typeface="Playfair Display"/>
                <a:ea typeface="Playfair Display"/>
                <a:cs typeface="Playfair Display"/>
                <a:sym typeface="Playfair Display"/>
              </a:rPr>
              <a:t>деятельностных форм, направленных на формирование функциональной грамотности</a:t>
            </a:r>
            <a:endParaRPr sz="2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Playfair Display"/>
                <a:ea typeface="Playfair Display"/>
                <a:cs typeface="Playfair Display"/>
                <a:sym typeface="Playfair Display"/>
              </a:rPr>
              <a:t>школьников.</a:t>
            </a:r>
            <a:endParaRPr sz="27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89475" y="3968150"/>
            <a:ext cx="6369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Playfair Display"/>
                <a:ea typeface="Playfair Display"/>
                <a:cs typeface="Playfair Display"/>
                <a:sym typeface="Playfair Display"/>
              </a:rPr>
              <a:t>Целевая аудитория: учителя начальных классов.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99825" y="253675"/>
            <a:ext cx="5838000" cy="6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Решение поставленной задачи</a:t>
            </a:r>
            <a:endParaRPr sz="2100"/>
          </a:p>
        </p:txBody>
      </p:sp>
      <p:sp>
        <p:nvSpPr>
          <p:cNvPr id="78" name="Google Shape;78;p16"/>
          <p:cNvSpPr txBox="1"/>
          <p:nvPr/>
        </p:nvSpPr>
        <p:spPr>
          <a:xfrm>
            <a:off x="388200" y="1178950"/>
            <a:ext cx="82815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Playfair Display"/>
              <a:buChar char="-"/>
            </a:pPr>
            <a:r>
              <a:rPr lang="ru" sz="2300">
                <a:latin typeface="Playfair Display"/>
                <a:ea typeface="Playfair Display"/>
                <a:cs typeface="Playfair Display"/>
                <a:sym typeface="Playfair Display"/>
              </a:rPr>
              <a:t>Обучающие мероприятия по освоению технологий, обеспечивающих формирование функциональной грамотности.</a:t>
            </a:r>
            <a:endParaRPr sz="23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Playfair Display"/>
              <a:buChar char="-"/>
            </a:pPr>
            <a:r>
              <a:rPr lang="ru" sz="2300">
                <a:latin typeface="Playfair Display"/>
                <a:ea typeface="Playfair Display"/>
                <a:cs typeface="Playfair Display"/>
                <a:sym typeface="Playfair Display"/>
              </a:rPr>
              <a:t>Онлайн-вебинары.</a:t>
            </a:r>
            <a:endParaRPr sz="23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Playfair Display"/>
              <a:buChar char="-"/>
            </a:pPr>
            <a:r>
              <a:rPr lang="ru" sz="2300">
                <a:latin typeface="Playfair Display"/>
                <a:ea typeface="Playfair Display"/>
                <a:cs typeface="Playfair Display"/>
                <a:sym typeface="Playfair Display"/>
              </a:rPr>
              <a:t>Методические мероприятия: конференция, круглый стол.</a:t>
            </a:r>
            <a:endParaRPr sz="23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Playfair Display"/>
              <a:buChar char="-"/>
            </a:pPr>
            <a:r>
              <a:rPr lang="ru" sz="2300">
                <a:latin typeface="Playfair Display"/>
                <a:ea typeface="Playfair Display"/>
                <a:cs typeface="Playfair Display"/>
                <a:sym typeface="Playfair Display"/>
              </a:rPr>
              <a:t>Разработка программ по внеурочной деятельности.</a:t>
            </a:r>
            <a:endParaRPr sz="23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0" y="1994950"/>
            <a:ext cx="43995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280"/>
              <a:t>Круглый стол на тему:  Проблемы развития Функциональной  грамостности у младших школьников. </a:t>
            </a:r>
            <a:endParaRPr sz="328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1450" y="-70275"/>
            <a:ext cx="4140624" cy="5289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88200" y="539050"/>
            <a:ext cx="4045200" cy="40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180"/>
              <a:t>Учителя начальных классов 1 “А” и 1 “Б” класса: Ксения Владимировна Сикоза и Анна Владимировна Сарычева, поделились с коллегами опытом работы по формированию читательской грамотности на внеурочных занятиях.Учитель 4 “А” класса посетила занятия учителей.</a:t>
            </a:r>
            <a:endParaRPr sz="218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180"/>
              <a:t>У учителей разработаны программы внеурочной деятельности “Смысловое чтение”. </a:t>
            </a:r>
            <a:endParaRPr sz="2180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4651950" y="91600"/>
            <a:ext cx="4592700" cy="4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1612"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Учителя пользуются таким пособием, как рабочая тетрадь по смысловому чтению. Автор </a:t>
            </a:r>
            <a:r>
              <a:rPr lang="ru" sz="1612">
                <a:highlight>
                  <a:schemeClr val="dk1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Бойкина Марина Викторовна</a:t>
            </a:r>
            <a:r>
              <a:rPr lang="ru" sz="1612"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" sz="1612">
                <a:highlight>
                  <a:schemeClr val="dk1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Бубнова Инна Анатольевна</a:t>
            </a:r>
            <a:r>
              <a:rPr lang="ru" sz="1612" b="1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12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05"/>
              <a:buFont typeface="Arial"/>
              <a:buNone/>
            </a:pPr>
            <a:r>
              <a:rPr lang="ru" sz="1612">
                <a:latin typeface="Times New Roman"/>
                <a:ea typeface="Times New Roman"/>
                <a:cs typeface="Times New Roman"/>
                <a:sym typeface="Times New Roman"/>
              </a:rPr>
              <a:t>Цель работы с пособием - сформировать у первоклассников умение читать и понимать тексты разных жанров, извлекать и анализировать нужную информацию, прогнозировать содержание текста по имеющейся информации, формулировать тему, отвечать на вопросы к тексту, высказывать собственное мнение о прочитанном. Система заданий, предлагаемая в данном пособии (работа со словом, предложением, текстом), последовательно развивает эти умения, пробуждает интерес к чтению, способствует общему развитию ребёнка, его духовно-нравственному и эстетическому воспитанию.</a:t>
            </a:r>
            <a:endParaRPr sz="161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035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09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endParaRPr sz="109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8575" y="0"/>
            <a:ext cx="2645424" cy="352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625" y="1555763"/>
            <a:ext cx="2645424" cy="352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8" y="57625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1234" y="0"/>
            <a:ext cx="74950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51750" y="840900"/>
            <a:ext cx="4045200" cy="3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80"/>
              <a:t>Учителя начальных классов 3 “А” и 3 “Б” класса: Елена Николаевна Серебриева и Анна Алексеевна Зубова , поделились с коллегами опытом работы по формированию финансовой грамотности на внеурочных занятиях.</a:t>
            </a:r>
            <a:endParaRPr sz="218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80"/>
              <a:t>У учителей разработаны программы внеурочной деятельности “Финансовая грамотность”.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2"/>
          </p:nvPr>
        </p:nvSpPr>
        <p:spPr>
          <a:xfrm>
            <a:off x="4693700" y="-86275"/>
            <a:ext cx="4045200" cy="29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>
                <a:highlight>
                  <a:schemeClr val="dk1"/>
                </a:highlight>
              </a:rPr>
              <a:t>Целями изучения курса «Финансовая грамотность» являются развитие экономического образа мышления, воспитание ответственности и нравственного поведения в области экономических отношений в семье, формирование опыта применения полученных знаний и умений для решения элементарных вопросов в области экономики семьи.</a:t>
            </a:r>
            <a:endParaRPr sz="1600">
              <a:highlight>
                <a:schemeClr val="dk1"/>
              </a:highlight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4572000" y="2571750"/>
            <a:ext cx="4572000" cy="249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Playfair Display"/>
                <a:ea typeface="Playfair Display"/>
                <a:cs typeface="Playfair Display"/>
                <a:sym typeface="Playfair Display"/>
              </a:rPr>
              <a:t>Учителя пользуются пособием Федина С.Н. “Финансовая грамотность”. Учебные материалы содержат значительный объём информации, что позволяет использо-</a:t>
            </a:r>
            <a:endParaRPr sz="15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500">
                <a:latin typeface="Playfair Display"/>
                <a:ea typeface="Playfair Display"/>
                <a:cs typeface="Playfair Display"/>
                <a:sym typeface="Playfair Display"/>
              </a:rPr>
              <a:t>вать их не только в учебном процессе, но и во внеурочной деятельности — для самообразова-</a:t>
            </a:r>
            <a:endParaRPr sz="15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500">
                <a:latin typeface="Playfair Display"/>
                <a:ea typeface="Playfair Display"/>
                <a:cs typeface="Playfair Display"/>
                <a:sym typeface="Playfair Display"/>
              </a:rPr>
              <a:t>ния обучающихся, реализации их индивидуальной образовательной траектории, совместной</a:t>
            </a:r>
            <a:endParaRPr sz="15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Playfair Display"/>
                <a:ea typeface="Playfair Display"/>
                <a:cs typeface="Playfair Display"/>
                <a:sym typeface="Playfair Display"/>
              </a:rPr>
              <a:t>работы с родителями и д</a:t>
            </a:r>
            <a:endParaRPr sz="1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Экран (16:9)</PresentationFormat>
  <Paragraphs>36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Playfair Display</vt:lpstr>
      <vt:lpstr>Arial</vt:lpstr>
      <vt:lpstr>Montserrat</vt:lpstr>
      <vt:lpstr>Times New Roman</vt:lpstr>
      <vt:lpstr>Oswald</vt:lpstr>
      <vt:lpstr>Pop</vt:lpstr>
      <vt:lpstr>Государственное бюджетное образовательное учреждение  Гимназия №433 Курортного района Санкт-Петербурга</vt:lpstr>
      <vt:lpstr>Цель  методической работы:</vt:lpstr>
      <vt:lpstr>Основная задача методической работы</vt:lpstr>
      <vt:lpstr>Решение поставленной задачи</vt:lpstr>
      <vt:lpstr>Круглый стол на тему:  Проблемы развития Функциональной  грамостности у младших школьников. </vt:lpstr>
      <vt:lpstr>Учителя начальных классов 1 “А” и 1 “Б” класса: Ксения Владимировна Сикоза и Анна Владимировна Сарычева, поделились с коллегами опытом работы по формированию читательской грамотности на внеурочных занятиях.Учитель 4 “А” класса посетила занятия учителей. У учителей разработаны программы внеурочной деятельности “Смысловое чтение”. </vt:lpstr>
      <vt:lpstr>Презентация PowerPoint</vt:lpstr>
      <vt:lpstr>Презентация PowerPoint</vt:lpstr>
      <vt:lpstr>Учителя начальных классов 3 “А” и 3 “Б” класса: Елена Николаевна Серебриева и Анна Алексеевна Зубова , поделились с коллегами опытом работы по формированию финансовой грамотности на внеурочных занятиях. У учителей разработаны программы внеурочной деятельности “Финансовая грамотность”.</vt:lpstr>
      <vt:lpstr>Презентация PowerPoint</vt:lpstr>
      <vt:lpstr>Презентация PowerPoint</vt:lpstr>
      <vt:lpstr>Результат: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Гимназия №433 Курортного района Санкт-Петербурга</dc:title>
  <dc:creator>Анна Алексеевна Зубова</dc:creator>
  <cp:lastModifiedBy>Людмила Николаевна Филипченкова</cp:lastModifiedBy>
  <cp:revision>2</cp:revision>
  <dcterms:modified xsi:type="dcterms:W3CDTF">2023-03-13T08:45:37Z</dcterms:modified>
</cp:coreProperties>
</file>